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81" r:id="rId3"/>
    <p:sldId id="257" r:id="rId4"/>
    <p:sldId id="280" r:id="rId5"/>
    <p:sldId id="265" r:id="rId6"/>
    <p:sldId id="263" r:id="rId7"/>
    <p:sldId id="262" r:id="rId8"/>
    <p:sldId id="273" r:id="rId9"/>
    <p:sldId id="259" r:id="rId10"/>
    <p:sldId id="266" r:id="rId11"/>
    <p:sldId id="267" r:id="rId12"/>
    <p:sldId id="264" r:id="rId13"/>
    <p:sldId id="274" r:id="rId14"/>
    <p:sldId id="275" r:id="rId15"/>
    <p:sldId id="277" r:id="rId16"/>
    <p:sldId id="276" r:id="rId17"/>
    <p:sldId id="279" r:id="rId18"/>
    <p:sldId id="278" r:id="rId19"/>
    <p:sldId id="260" r:id="rId20"/>
    <p:sldId id="270" r:id="rId21"/>
    <p:sldId id="272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21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0D599D-8AC2-4BC1-A899-794F85DD4826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3789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D7A5E-E30C-40F9-ABAB-D2405FE9F9D4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657C6-72C9-4668-BDFF-3E6D38100DFC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5EDB5E-E723-420D-B8D1-E54DC012C63D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DD1CA-2BBB-4D8E-8591-EB0F14666A99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F57A0-6B8B-4E48-8B9E-F51EE8AF0FAA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C6DD2-CE57-4D9E-B09D-010E1E2D9DD4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62DE7-1997-4AE3-8D5B-1CA3563D703F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412D5-4BE8-49AA-84A5-1897F3EB8EBF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1C1C3-607C-4987-97A8-D033811E02E3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5C343-91A6-4B73-8F8F-916B019EED8A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80F34-CBB1-45AC-9961-4343153FAD8C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s-ES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s-ES" alt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6909DE6-FE70-4DD6-9F13-7C381F37905D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3687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hlink"/>
                </a:solidFill>
              </a:rPr>
              <a:t>Comunidad e información ambiental del riesgo. Las inundaciones y el río Luján.</a:t>
            </a:r>
            <a:endParaRPr lang="es-ES" sz="3600" b="1" dirty="0">
              <a:solidFill>
                <a:schemeClr val="hlink"/>
              </a:solidFill>
            </a:endParaRP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/>
          <a:srcRect b="14694"/>
          <a:stretch>
            <a:fillRect/>
          </a:stretch>
        </p:blipFill>
        <p:spPr bwMode="auto">
          <a:xfrm>
            <a:off x="1071538" y="357166"/>
            <a:ext cx="728664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57158" y="4572008"/>
            <a:ext cx="3643338" cy="850911"/>
          </a:xfrm>
        </p:spPr>
        <p:txBody>
          <a:bodyPr/>
          <a:lstStyle/>
          <a:p>
            <a:r>
              <a:rPr lang="es-MX" sz="1800" dirty="0"/>
              <a:t>Cristina Teresa Carballo</a:t>
            </a:r>
          </a:p>
          <a:p>
            <a:r>
              <a:rPr lang="es-MX" sz="1800" dirty="0"/>
              <a:t>cristina.carballo@unq.edu.ar</a:t>
            </a:r>
            <a:endParaRPr lang="es-ES" sz="1800" dirty="0"/>
          </a:p>
        </p:txBody>
      </p:sp>
      <p:pic>
        <p:nvPicPr>
          <p:cNvPr id="2052" name="6 Imagen" descr="2013-Logo UN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000768"/>
            <a:ext cx="1285884" cy="49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unlu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5929330"/>
            <a:ext cx="571504" cy="598316"/>
          </a:xfrm>
          <a:prstGeom prst="rect">
            <a:avLst/>
          </a:prstGeom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71942"/>
            <a:ext cx="417771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11 Imagen" descr="Voluntariado.png"/>
          <p:cNvPicPr>
            <a:picLocks noChangeAspect="1"/>
          </p:cNvPicPr>
          <p:nvPr/>
        </p:nvPicPr>
        <p:blipFill>
          <a:blip r:embed="rId6"/>
          <a:srcRect b="50000"/>
          <a:stretch>
            <a:fillRect/>
          </a:stretch>
        </p:blipFill>
        <p:spPr>
          <a:xfrm>
            <a:off x="2643174" y="5857892"/>
            <a:ext cx="6187318" cy="66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468313" y="1700213"/>
            <a:ext cx="7775575" cy="4033837"/>
            <a:chOff x="1058" y="1958"/>
            <a:chExt cx="14765" cy="6666"/>
          </a:xfrm>
        </p:grpSpPr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2"/>
            <a:srcRect l="1553" t="4614" r="3069" b="30482"/>
            <a:stretch>
              <a:fillRect/>
            </a:stretch>
          </p:blipFill>
          <p:spPr bwMode="auto">
            <a:xfrm>
              <a:off x="1058" y="1958"/>
              <a:ext cx="14765" cy="666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13298" y="7768"/>
              <a:ext cx="25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403350" y="6491288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Fuente: Presas (1973: 437) 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55650" y="260350"/>
            <a:ext cx="7058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MX" b="1"/>
              <a:t>1645 repartimiento de tierras de la cuenca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b="1"/>
              <a:t>12 estancias fueron donadas por Don Juan de Garay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b="1"/>
              <a:t>Estancia de Diego Rosendo donde sucede el Milagro de la Virgen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0 Imagen" descr="pagos del luj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19113"/>
            <a:ext cx="6408737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68313" y="6216650"/>
            <a:ext cx="8675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Fuente: Adaptado de Randle, P.H. y Gurevitz, N. (1971) </a:t>
            </a:r>
            <a:r>
              <a:rPr lang="es-ES" i="1"/>
              <a:t>Atlas ge</a:t>
            </a:r>
            <a:r>
              <a:rPr lang="es-ES"/>
              <a:t>ografía histórica de la pampa ante</a:t>
            </a:r>
            <a:r>
              <a:rPr lang="es-ES" i="1"/>
              <a:t>rior. </a:t>
            </a:r>
            <a:r>
              <a:rPr lang="es-ES"/>
              <a:t>Editorial Universitaria de Buenos Aires, Buenos Aires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516688" y="476250"/>
            <a:ext cx="262731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MX"/>
              <a:t> </a:t>
            </a:r>
            <a:r>
              <a:rPr lang="es-MX" b="1"/>
              <a:t>La “aguada” elemento central en la diferenciación del homogéneo paisaje pampeano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b="1"/>
              <a:t>Antecesores a las parroquias rurales (1784). Luego partidos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b="1"/>
              <a:t>Atravesado por el Camino Real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b="1"/>
              <a:t>Villa de Luján (XVIII) nodo y frontera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b="1"/>
              <a:t>Cronistas y actas de Cabildo relatan las inundaciones y las secas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620713"/>
            <a:ext cx="7704138" cy="5500687"/>
          </a:xfrm>
        </p:spPr>
        <p:txBody>
          <a:bodyPr/>
          <a:lstStyle/>
          <a:p>
            <a:r>
              <a:rPr lang="es-MX" dirty="0" smtClean="0"/>
              <a:t>Red </a:t>
            </a:r>
            <a:r>
              <a:rPr lang="es-MX" dirty="0"/>
              <a:t>urbana asociada al recurso</a:t>
            </a:r>
            <a:r>
              <a:rPr lang="es-MX" dirty="0" smtClean="0"/>
              <a:t>.</a:t>
            </a:r>
          </a:p>
          <a:p>
            <a:pPr>
              <a:buNone/>
            </a:pPr>
            <a:endParaRPr lang="es-MX" dirty="0"/>
          </a:p>
          <a:p>
            <a:r>
              <a:rPr lang="es-MX" dirty="0"/>
              <a:t>La prácticas culturales y las prácticas políticas de gestión del agua hacen al relato de ocupación territorial y al milagro de la Virgen</a:t>
            </a:r>
            <a:r>
              <a:rPr lang="es-MX" dirty="0" smtClean="0"/>
              <a:t>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Construcción histórica y presente de convivir con el riesgo </a:t>
            </a:r>
            <a:endParaRPr lang="es-MX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28" descr="mapa1%20400dpi"/>
          <p:cNvPicPr>
            <a:picLocks noChangeAspect="1" noChangeArrowheads="1"/>
          </p:cNvPicPr>
          <p:nvPr/>
        </p:nvPicPr>
        <p:blipFill>
          <a:blip r:embed="rId2"/>
          <a:srcRect l="8444" t="6555" r="8528"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360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/>
              <a:t>LA TRAMA URBANA DE LA CIUDAD INTERMEDIA COMO PROCESO ESPACIAL EN LA ESCALA DE LA CUENCA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857232"/>
          <a:ext cx="9144000" cy="5049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Gráfico" r:id="rId4" imgW="6572197" imgH="3629025" progId="Excel.Sheet.8">
                  <p:embed/>
                </p:oleObj>
              </mc:Choice>
              <mc:Fallback>
                <p:oleObj name="Gráfico" r:id="rId4" imgW="6572197" imgH="36290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32"/>
                        <a:ext cx="9144000" cy="5049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32138" y="1989138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000" b="1"/>
              <a:t>1994 GENERAL SARMIENTO</a:t>
            </a:r>
            <a:endParaRPr lang="es-ES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692150"/>
            <a:ext cx="181927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2800" b="1" cap="none" dirty="0" smtClean="0">
                <a:solidFill>
                  <a:srgbClr val="C00000"/>
                </a:solidFill>
                <a:effectLst/>
                <a:latin typeface="Arial" charset="0"/>
              </a:rPr>
              <a:t>CIUDAD-RÍO</a:t>
            </a:r>
          </a:p>
        </p:txBody>
      </p:sp>
      <p:sp>
        <p:nvSpPr>
          <p:cNvPr id="70658" name="AutoShape 5" descr="Panorama urbano de Nordelta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0659" name="AutoShape 7" descr="Panorama urbano de Nordelta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0660" name="AutoShape 11" descr="File:Masterplan Nordelta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0661" name="AutoShape 13" descr="File:Masterplan Nordelta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0662" name="AutoShape 15" descr="File:Masterplan Nordelta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70663" name="Picture 16" descr="Masterplan_Norde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0"/>
            <a:ext cx="6659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18" descr="Región_Metropolitana_Buenos_A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26038"/>
            <a:ext cx="18288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Text Box 10"/>
          <p:cNvSpPr txBox="1">
            <a:spLocks noChangeArrowheads="1"/>
          </p:cNvSpPr>
          <p:nvPr/>
        </p:nvSpPr>
        <p:spPr bwMode="auto">
          <a:xfrm>
            <a:off x="0" y="2133600"/>
            <a:ext cx="2987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/>
              <a:t>GEO-MARKETING</a:t>
            </a:r>
            <a:endParaRPr lang="es-E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0"/>
          <p:cNvPicPr>
            <a:picLocks noChangeAspect="1" noChangeArrowheads="1"/>
          </p:cNvPicPr>
          <p:nvPr/>
        </p:nvPicPr>
        <p:blipFill>
          <a:blip r:embed="rId2"/>
          <a:srcRect l="11458" t="22820" r="10619" b="7047"/>
          <a:stretch>
            <a:fillRect/>
          </a:stretch>
        </p:blipFill>
        <p:spPr bwMode="auto">
          <a:xfrm>
            <a:off x="0" y="1328738"/>
            <a:ext cx="9144000" cy="55292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dirty="0" smtClean="0"/>
              <a:t>Crecimiento de los sectores populares en nuevas áreas de riesgo.</a:t>
            </a:r>
            <a:endParaRPr lang="es-MX" dirty="0"/>
          </a:p>
          <a:p>
            <a:pPr>
              <a:lnSpc>
                <a:spcPct val="90000"/>
              </a:lnSpc>
            </a:pPr>
            <a:r>
              <a:rPr lang="es-MX" dirty="0" smtClean="0"/>
              <a:t>Modificaciones  por obras de infraestructura, autopista…</a:t>
            </a:r>
            <a:endParaRPr lang="es-MX" dirty="0"/>
          </a:p>
          <a:p>
            <a:pPr>
              <a:lnSpc>
                <a:spcPct val="90000"/>
              </a:lnSpc>
            </a:pPr>
            <a:r>
              <a:rPr lang="es-MX" dirty="0"/>
              <a:t>La inclusión </a:t>
            </a:r>
            <a:r>
              <a:rPr lang="es-MX" dirty="0" smtClean="0"/>
              <a:t>de una trama urbana acorde a las condiciones actuales de expansión y crecimiento .</a:t>
            </a:r>
            <a:endParaRPr lang="es-MX" dirty="0"/>
          </a:p>
          <a:p>
            <a:pPr>
              <a:lnSpc>
                <a:spcPct val="90000"/>
              </a:lnSpc>
            </a:pPr>
            <a:r>
              <a:rPr lang="es-MX" dirty="0"/>
              <a:t>Urbanizaciones cerradas </a:t>
            </a:r>
            <a:r>
              <a:rPr lang="es-MX" dirty="0" smtClean="0"/>
              <a:t>y el déficit de hábitat comparten las </a:t>
            </a:r>
            <a:r>
              <a:rPr lang="es-MX" b="1" dirty="0" smtClean="0"/>
              <a:t>terrazas bajas y humedales</a:t>
            </a:r>
          </a:p>
          <a:p>
            <a:pPr>
              <a:lnSpc>
                <a:spcPct val="90000"/>
              </a:lnSpc>
            </a:pPr>
            <a:r>
              <a:rPr lang="es-MX" dirty="0" smtClean="0"/>
              <a:t>No se conformó aún un plan y acciones en miras de una gestión del riesgo…</a:t>
            </a:r>
            <a:endParaRPr lang="es-MX" dirty="0"/>
          </a:p>
          <a:p>
            <a:pPr>
              <a:lnSpc>
                <a:spcPct val="90000"/>
              </a:lnSpc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596" y="4500570"/>
            <a:ext cx="8229600" cy="631844"/>
          </a:xfrm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MX" sz="3200" cap="none" dirty="0" smtClean="0">
                <a:solidFill>
                  <a:srgbClr val="C00000"/>
                </a:solidFill>
                <a:effectLst/>
              </a:rPr>
              <a:t>Las obras y las soluciones, antes del 2012</a:t>
            </a:r>
          </a:p>
        </p:txBody>
      </p:sp>
      <p:pic>
        <p:nvPicPr>
          <p:cNvPr id="77826" name="Gráfico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816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Gráfico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0322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800" b="1" dirty="0" smtClean="0"/>
              <a:t>La puja de la sustentabilidad, un final abierto…</a:t>
            </a:r>
            <a:r>
              <a:rPr lang="es-ES" sz="3800" b="1" dirty="0"/>
              <a:t/>
            </a:r>
            <a:br>
              <a:rPr lang="es-ES" sz="3800" b="1" dirty="0"/>
            </a:br>
            <a:endParaRPr lang="es-ES" sz="3800" b="1" dirty="0"/>
          </a:p>
        </p:txBody>
      </p:sp>
      <p:pic>
        <p:nvPicPr>
          <p:cNvPr id="16401" name="Picture 3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  <a:grayscl/>
          </a:blip>
          <a:srcRect b="7944"/>
          <a:stretch>
            <a:fillRect/>
          </a:stretch>
        </p:blipFill>
        <p:spPr bwMode="auto">
          <a:xfrm>
            <a:off x="684213" y="1438275"/>
            <a:ext cx="7632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042988" y="5734050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…PAISAJES QUE SE ACENTÚAN… Y OTROS DESPARECEN</a:t>
            </a:r>
            <a:endParaRPr lang="es-ES" b="1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900113" y="623728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/>
              <a:t>VULNERABILIDAD AMBIENTAL CON SEGREGACIÓN TERRITORIAL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  <p:bldP spid="164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C:\Users\Cristina\Desktop\30-8-2014\LIBRO DE LA CUENCA 2014\Version digital\Imagen1.png"/>
          <p:cNvPicPr>
            <a:picLocks noChangeAspect="1" noChangeArrowheads="1"/>
          </p:cNvPicPr>
          <p:nvPr/>
        </p:nvPicPr>
        <p:blipFill>
          <a:blip r:embed="rId2"/>
          <a:srcRect l="49215" r="15481"/>
          <a:stretch>
            <a:fillRect/>
          </a:stretch>
        </p:blipFill>
        <p:spPr bwMode="auto">
          <a:xfrm>
            <a:off x="2786049" y="568488"/>
            <a:ext cx="4039273" cy="5575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iagram 4"/>
          <p:cNvGrpSpPr>
            <a:grpSpLocks noChangeAspect="1"/>
          </p:cNvGrpSpPr>
          <p:nvPr/>
        </p:nvGrpSpPr>
        <p:grpSpPr bwMode="auto">
          <a:xfrm>
            <a:off x="71438" y="908050"/>
            <a:ext cx="9072562" cy="4994275"/>
            <a:chOff x="268" y="1134"/>
            <a:chExt cx="5184" cy="2556"/>
          </a:xfrm>
        </p:grpSpPr>
        <p:sp>
          <p:nvSpPr>
            <p:cNvPr id="6" name="_s45062"/>
            <p:cNvSpPr>
              <a:spLocks noChangeArrowheads="1" noTextEdit="1"/>
            </p:cNvSpPr>
            <p:nvPr/>
          </p:nvSpPr>
          <p:spPr bwMode="auto">
            <a:xfrm>
              <a:off x="2378" y="1448"/>
              <a:ext cx="1055" cy="1055"/>
            </a:xfrm>
            <a:prstGeom prst="ellipse">
              <a:avLst/>
            </a:prstGeom>
            <a:solidFill>
              <a:srgbClr val="99CCFF">
                <a:alpha val="50000"/>
              </a:srgbClr>
            </a:solidFill>
            <a:ln w="469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_s45063"/>
            <p:cNvSpPr>
              <a:spLocks noChangeArrowheads="1"/>
            </p:cNvSpPr>
            <p:nvPr/>
          </p:nvSpPr>
          <p:spPr bwMode="auto">
            <a:xfrm>
              <a:off x="2441" y="1079"/>
              <a:ext cx="92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CONDICIONES HIDRO- METEOROLOGICAS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TRANSFORMACIONES FISICAS DEL TERRITORIO 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OCUPACIÓN DE AREAS CRITICAS</a:t>
              </a:r>
              <a:endParaRPr kumimoji="0" lang="es-ES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_s45064"/>
            <p:cNvSpPr>
              <a:spLocks noChangeArrowheads="1" noTextEdit="1"/>
            </p:cNvSpPr>
            <p:nvPr/>
          </p:nvSpPr>
          <p:spPr bwMode="auto">
            <a:xfrm>
              <a:off x="2779" y="1849"/>
              <a:ext cx="1055" cy="1055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469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_s45066"/>
            <p:cNvSpPr>
              <a:spLocks noChangeArrowheads="1" noTextEdit="1"/>
            </p:cNvSpPr>
            <p:nvPr/>
          </p:nvSpPr>
          <p:spPr bwMode="auto">
            <a:xfrm>
              <a:off x="2378" y="2250"/>
              <a:ext cx="1055" cy="1055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469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_s45067"/>
            <p:cNvSpPr>
              <a:spLocks noChangeArrowheads="1"/>
            </p:cNvSpPr>
            <p:nvPr/>
          </p:nvSpPr>
          <p:spPr bwMode="auto">
            <a:xfrm>
              <a:off x="2441" y="3410"/>
              <a:ext cx="92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DESCENTRALIZACIÓN DE LO PUBLICO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GOBERNANZA NEOLIBERAL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versus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IMPACTO LOCAL-REGIONAL</a:t>
              </a:r>
              <a:endParaRPr kumimoji="0" lang="es-ES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_s45068"/>
            <p:cNvSpPr>
              <a:spLocks noChangeArrowheads="1" noTextEdit="1"/>
            </p:cNvSpPr>
            <p:nvPr/>
          </p:nvSpPr>
          <p:spPr bwMode="auto">
            <a:xfrm>
              <a:off x="1977" y="1849"/>
              <a:ext cx="1055" cy="1055"/>
            </a:xfrm>
            <a:prstGeom prst="ellipse">
              <a:avLst/>
            </a:prstGeom>
            <a:solidFill>
              <a:srgbClr val="008080">
                <a:alpha val="50000"/>
              </a:srgbClr>
            </a:solidFill>
            <a:ln w="4699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_s45069"/>
            <p:cNvSpPr>
              <a:spLocks noChangeArrowheads="1"/>
            </p:cNvSpPr>
            <p:nvPr/>
          </p:nvSpPr>
          <p:spPr bwMode="auto">
            <a:xfrm>
              <a:off x="943" y="2245"/>
              <a:ext cx="92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IMAGINARIOS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Y PRÁCTICAS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CULTURALES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SUSTENTABILIDAD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_s45065"/>
            <p:cNvSpPr>
              <a:spLocks noChangeArrowheads="1"/>
            </p:cNvSpPr>
            <p:nvPr/>
          </p:nvSpPr>
          <p:spPr bwMode="auto">
            <a:xfrm>
              <a:off x="3939" y="2245"/>
              <a:ext cx="92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URBANIZACIONES,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AVANCE INMOBILIARIO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METROPOLITANO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MUTACIONES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45072" name="Text Box 25"/>
          <p:cNvSpPr txBox="1">
            <a:spLocks noChangeArrowheads="1"/>
          </p:cNvSpPr>
          <p:nvPr/>
        </p:nvSpPr>
        <p:spPr bwMode="auto">
          <a:xfrm>
            <a:off x="3635375" y="3141663"/>
            <a:ext cx="2232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 dirty="0" smtClean="0"/>
              <a:t>RIESGO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MX"/>
              <a:t>Muchas gracias…</a:t>
            </a:r>
            <a:endParaRPr lang="es-ES"/>
          </a:p>
        </p:txBody>
      </p: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0" y="2500306"/>
            <a:ext cx="7246938" cy="2214563"/>
            <a:chOff x="0" y="2912"/>
            <a:chExt cx="4565" cy="1395"/>
          </a:xfrm>
        </p:grpSpPr>
        <p:pic>
          <p:nvPicPr>
            <p:cNvPr id="49157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4" y="2912"/>
              <a:ext cx="2281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931"/>
              <a:ext cx="2353" cy="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4" descr="3 138427ProtestaInundad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571744"/>
            <a:ext cx="4429124" cy="312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2 vecinos inundad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571744"/>
            <a:ext cx="4459292" cy="315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Ejes del análisis</a:t>
            </a:r>
            <a:endParaRPr lang="es-ES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r>
              <a:rPr lang="es-MX" b="1" dirty="0" smtClean="0"/>
              <a:t>El riesgo a las inundaciones en la trama de los eventos extremos</a:t>
            </a:r>
            <a:endParaRPr lang="es-MX" b="1" dirty="0"/>
          </a:p>
          <a:p>
            <a:r>
              <a:rPr lang="es-MX" b="1" dirty="0" smtClean="0"/>
              <a:t>El río en el mapa</a:t>
            </a:r>
          </a:p>
          <a:p>
            <a:r>
              <a:rPr lang="es-MX" b="1" dirty="0" smtClean="0"/>
              <a:t>Caracterización del clima de Luján</a:t>
            </a:r>
          </a:p>
          <a:p>
            <a:r>
              <a:rPr lang="es-MX" b="1" dirty="0" smtClean="0"/>
              <a:t>Una herramienta para estimar la altura del río frente a riesgos de inundación en la ciudad de Luján</a:t>
            </a:r>
          </a:p>
          <a:p>
            <a:r>
              <a:rPr lang="es-MX" b="1" dirty="0" smtClean="0"/>
              <a:t>Conformación de una red de estaciones pluviométrica a través de la integración de las escuelas agrarias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Ejes del análisis</a:t>
            </a:r>
            <a:endParaRPr lang="es-ES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r>
              <a:rPr lang="es-MX" b="1" dirty="0" smtClean="0"/>
              <a:t>Sensibilidad ambiental de los cursos de agua y sus áreas de amortiguación. El caso del partido de Luján.</a:t>
            </a:r>
          </a:p>
          <a:p>
            <a:r>
              <a:rPr lang="es-MX" b="1" dirty="0" smtClean="0"/>
              <a:t>El aporte de la geomática al estudio de las inundaciones en un área de la cuenca del río Luján.</a:t>
            </a:r>
          </a:p>
          <a:p>
            <a:r>
              <a:rPr lang="es-MX" b="1" dirty="0" smtClean="0"/>
              <a:t>La memoria de las inundaciones: entre la construcción territorial del riesgo y las representaciones sociales.</a:t>
            </a:r>
          </a:p>
          <a:p>
            <a:endParaRPr lang="es-MX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323850" y="333375"/>
            <a:ext cx="8820150" cy="6316663"/>
            <a:chOff x="204" y="210"/>
            <a:chExt cx="5556" cy="3979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204" y="3566"/>
              <a:ext cx="140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MX" b="1"/>
                <a:t>Tiene una superficie de 3100 km2</a:t>
              </a:r>
              <a:endParaRPr lang="es-ES" b="1"/>
            </a:p>
          </p:txBody>
        </p:sp>
        <p:grpSp>
          <p:nvGrpSpPr>
            <p:cNvPr id="21524" name="Group 20"/>
            <p:cNvGrpSpPr>
              <a:grpSpLocks/>
            </p:cNvGrpSpPr>
            <p:nvPr/>
          </p:nvGrpSpPr>
          <p:grpSpPr bwMode="auto">
            <a:xfrm>
              <a:off x="385" y="210"/>
              <a:ext cx="4491" cy="3979"/>
              <a:chOff x="385" y="210"/>
              <a:chExt cx="4491" cy="3979"/>
            </a:xfrm>
          </p:grpSpPr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3016" y="3612"/>
                <a:ext cx="140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s-MX" b="1"/>
                  <a:t>Vertiente en el sistema Gran Cuenca del Plata</a:t>
                </a:r>
                <a:endParaRPr lang="es-ES" b="1"/>
              </a:p>
            </p:txBody>
          </p:sp>
          <p:pic>
            <p:nvPicPr>
              <p:cNvPr id="21508" name="1 Imagen" descr="Mapa 3 hidro_cuenca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67" y="482"/>
                <a:ext cx="4309" cy="3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1" name="Text Box 7"/>
              <p:cNvSpPr txBox="1">
                <a:spLocks noChangeArrowheads="1"/>
              </p:cNvSpPr>
              <p:nvPr/>
            </p:nvSpPr>
            <p:spPr bwMode="auto">
              <a:xfrm>
                <a:off x="1610" y="3702"/>
                <a:ext cx="14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s-MX" b="1"/>
                  <a:t>Recorre 160 km</a:t>
                </a:r>
                <a:endParaRPr lang="es-ES" b="1"/>
              </a:p>
            </p:txBody>
          </p:sp>
          <p:sp>
            <p:nvSpPr>
              <p:cNvPr id="21512" name="Text Box 8"/>
              <p:cNvSpPr txBox="1">
                <a:spLocks noChangeArrowheads="1"/>
              </p:cNvSpPr>
              <p:nvPr/>
            </p:nvSpPr>
            <p:spPr bwMode="auto">
              <a:xfrm>
                <a:off x="657" y="2614"/>
                <a:ext cx="140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s-MX" b="1"/>
                  <a:t> 52 msnm, pampa ondulada o gringa </a:t>
                </a:r>
                <a:endParaRPr lang="es-ES" b="1"/>
              </a:p>
            </p:txBody>
          </p:sp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385" y="210"/>
                <a:ext cx="5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MX" sz="2400" b="1" i="1"/>
                  <a:t>UBI</a:t>
                </a:r>
                <a:endParaRPr lang="es-ES" sz="2400" b="1" i="1"/>
              </a:p>
            </p:txBody>
          </p:sp>
        </p:grp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4354" y="3612"/>
              <a:ext cx="14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MX" b="1"/>
                <a:t>14 partidos</a:t>
              </a:r>
              <a:endParaRPr lang="es-ES" b="1"/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4354" y="1570"/>
              <a:ext cx="14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MX" b="1"/>
                <a:t>2,5 msnm, delta del Paraná</a:t>
              </a:r>
              <a:endParaRPr lang="es-E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La tercera cuenca en la que el avance metropolitano interviene con velocidad y una transformación sobre el territorio de la cuenca.</a:t>
            </a:r>
          </a:p>
          <a:p>
            <a:r>
              <a:rPr lang="es-MX"/>
              <a:t>Reciente valorización de las terrazas bajas del río en su cuenca inferior hacia la cuenca media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5" descr="Mapa 2 cuencashidro"/>
          <p:cNvPicPr>
            <a:picLocks noChangeAspect="1" noChangeArrowheads="1"/>
          </p:cNvPicPr>
          <p:nvPr/>
        </p:nvPicPr>
        <p:blipFill>
          <a:blip r:embed="rId2">
            <a:lum bright="24000"/>
            <a:grayscl/>
          </a:blip>
          <a:srcRect/>
          <a:stretch>
            <a:fillRect/>
          </a:stretch>
        </p:blipFill>
        <p:spPr bwMode="auto">
          <a:xfrm>
            <a:off x="0" y="155575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981075"/>
            <a:ext cx="7661275" cy="5114925"/>
          </a:xfrm>
        </p:spPr>
        <p:txBody>
          <a:bodyPr/>
          <a:lstStyle/>
          <a:p>
            <a:r>
              <a:rPr lang="es-MX" dirty="0" smtClean="0"/>
              <a:t>Ciudad </a:t>
            </a:r>
            <a:r>
              <a:rPr lang="es-MX" dirty="0"/>
              <a:t>intermedia bonaerense en contexto de regionalización rural.</a:t>
            </a:r>
          </a:p>
          <a:p>
            <a:r>
              <a:rPr lang="es-MX" dirty="0"/>
              <a:t>Paisaje de interacciones desde el sistema de cuenca hídrica.</a:t>
            </a:r>
          </a:p>
          <a:p>
            <a:r>
              <a:rPr lang="es-MX" dirty="0" smtClean="0"/>
              <a:t>Trama territorial heterogénea de </a:t>
            </a:r>
            <a:r>
              <a:rPr lang="es-MX" dirty="0"/>
              <a:t>funciones territoriales.</a:t>
            </a:r>
          </a:p>
          <a:p>
            <a:r>
              <a:rPr lang="es-MX" dirty="0" smtClean="0"/>
              <a:t>Ciudad y paisaje </a:t>
            </a:r>
            <a:r>
              <a:rPr lang="es-MX" dirty="0"/>
              <a:t>de </a:t>
            </a:r>
            <a:r>
              <a:rPr lang="es-MX" dirty="0" err="1"/>
              <a:t>interfase</a:t>
            </a:r>
            <a:r>
              <a:rPr lang="es-MX" dirty="0"/>
              <a:t> metropolitana de intervención puntual y continua.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Entre los mitos y la variabilidad climática</a:t>
            </a:r>
            <a:endParaRPr lang="es-A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Valorizaciones y conflictos </a:t>
            </a:r>
            <a:r>
              <a:rPr lang="es-MX" dirty="0"/>
              <a:t>de uso del agua por que sobra o porque </a:t>
            </a:r>
            <a:r>
              <a:rPr lang="es-MX" dirty="0" smtClean="0"/>
              <a:t>falta</a:t>
            </a:r>
            <a:r>
              <a:rPr lang="es-MX" dirty="0"/>
              <a:t>…</a:t>
            </a:r>
          </a:p>
          <a:p>
            <a:endParaRPr lang="es-MX" dirty="0"/>
          </a:p>
          <a:p>
            <a:r>
              <a:rPr lang="es-MX" dirty="0" smtClean="0"/>
              <a:t>Ciclos húmedos y secas… y las condiciones materiales de la cuenca</a:t>
            </a:r>
          </a:p>
          <a:p>
            <a:endParaRPr lang="es-MX" dirty="0" smtClean="0"/>
          </a:p>
          <a:p>
            <a:r>
              <a:rPr lang="es-MX" dirty="0" smtClean="0"/>
              <a:t>Eventos </a:t>
            </a:r>
            <a:r>
              <a:rPr lang="es-MX" dirty="0"/>
              <a:t>extremos y cambio climático aceleran los procesos y visibilizan la criticidad urbana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La trama urbana de la cuenca</a:t>
            </a:r>
            <a:endParaRPr lang="es-ES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229600" cy="4530725"/>
          </a:xfrm>
        </p:spPr>
        <p:txBody>
          <a:bodyPr/>
          <a:lstStyle/>
          <a:p>
            <a:r>
              <a:rPr lang="es-MX" dirty="0" smtClean="0"/>
              <a:t>Las ciudades se ordenan alrededor del agua.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El agua como matriz territorial en la localización de las sociedades.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Patrón histórico de valorización ambiental del recurso.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El camino real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257</TotalTime>
  <Words>640</Words>
  <Application>Microsoft Office PowerPoint</Application>
  <PresentationFormat>Presentación en pantalla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Borde</vt:lpstr>
      <vt:lpstr>Gráfico</vt:lpstr>
      <vt:lpstr>Comunidad e información ambiental del riesgo. Las inundaciones y el río Luján.</vt:lpstr>
      <vt:lpstr>Presentación de PowerPoint</vt:lpstr>
      <vt:lpstr>Ejes del análisis</vt:lpstr>
      <vt:lpstr>Ejes del análisis</vt:lpstr>
      <vt:lpstr>Presentación de PowerPoint</vt:lpstr>
      <vt:lpstr>Presentación de PowerPoint</vt:lpstr>
      <vt:lpstr>Presentación de PowerPoint</vt:lpstr>
      <vt:lpstr>Entre los mitos y la variabilidad climática</vt:lpstr>
      <vt:lpstr>La trama urbana de la cuenca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CIUDAD-RÍO</vt:lpstr>
      <vt:lpstr>Presentación de PowerPoint</vt:lpstr>
      <vt:lpstr>Presentación de PowerPoint</vt:lpstr>
      <vt:lpstr>Las obras y las soluciones, antes del 2012</vt:lpstr>
      <vt:lpstr>La puja de la sustentabilidad, un final abierto… 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Transformaciones en la valoración de la cuenca del río Luján (Argentina)</dc:title>
  <dc:creator>Cristina</dc:creator>
  <cp:lastModifiedBy>Marina Colavini</cp:lastModifiedBy>
  <cp:revision>25</cp:revision>
  <dcterms:created xsi:type="dcterms:W3CDTF">2014-09-06T20:32:08Z</dcterms:created>
  <dcterms:modified xsi:type="dcterms:W3CDTF">2014-10-20T17:10:54Z</dcterms:modified>
</cp:coreProperties>
</file>